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58"/>
    <p:restoredTop sz="94643"/>
  </p:normalViewPr>
  <p:slideViewPr>
    <p:cSldViewPr snapToGrid="0" snapToObjects="1">
      <p:cViewPr varScale="1">
        <p:scale>
          <a:sx n="82" d="100"/>
          <a:sy n="82" d="100"/>
        </p:scale>
        <p:origin x="17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C2BCC-C68D-5242-A5D9-98462D6EF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B1BE00-30BA-D649-B936-6E489BA761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A1D39-E9BF-5C4C-85D6-12A5A216B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9CC8C-AFA0-0547-89B2-E428A9783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EF230-F6C6-C24C-B1B7-0B04F0A58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65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EDC8-DA6D-EA4F-9774-C53B3F7CA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83B544-41B9-E842-AFAD-E379AEF440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EDAB5-7E37-7342-8BAA-6ED0334E4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6EF59-3795-0345-995D-7838E40E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0BA83-8D30-DA41-B233-F73BEB3B7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604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13FB2D-1E30-5E46-9ABF-B904BD9542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DD06F-4127-7E46-BDEC-E5A6C88077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7C69F-F6F6-D94B-96AB-25C3D5643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E082A-C734-AB42-94D6-5D342563F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D2299-E935-B54E-9531-9ACF95540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79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97362-5B29-5645-BC3F-83E56566C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003FB-58D9-0447-845B-1553429D0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CB8CA-5050-CB42-8796-B2F258D3C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66D03-2434-784B-B896-FE9E46E35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1F12D-1C52-B045-B2D3-6D7383D51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05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9953E-60AA-8B4C-9916-1F9EA6DDC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A959D-7C67-224F-8DF1-36FF2AF07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671F7-B870-C144-AC94-6179AC444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271B6-9F88-6141-9FE0-887637C02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11900-8DC3-FA4C-980A-DA6E2607D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711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38391-1F12-3C4C-BC8B-5DE0A0F69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E7C09-36BB-F148-9332-9AE1B894EE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B6411E-78AD-B844-8F2F-21F3D4FBB4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34E1F-03D3-E54D-BC46-159C8F80B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32989-7C2D-FB40-8841-63F2B990E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ED9B2-F926-B14E-B457-D404EA757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27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248E3-6077-9340-AD46-8C526CE6D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82A29-CAB3-F243-846D-B5F445ABF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EC709-7559-DC47-8E27-562C46F1F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F84D18-D4D0-0442-B987-1BF8BF3F49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DAA723-9EC2-E443-B3DE-6024A24328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B7A587-CF79-C44A-B384-DC7FB281C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CFC3A9-80AA-F44F-B518-B6BB42195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165611-AC27-C341-AABC-8F77D337B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099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9DFBE-379C-5B4C-AD03-FF01E3F04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A8F060-9D3C-8141-AA38-A8441CEEF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FB2114-1DAA-8848-B751-D558891FC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9EDDD2-D0ED-3541-B25D-E7D70B242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88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3A3569-A222-5346-B1D8-5D6A65ED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12B9-9F14-0643-ADA3-D05B17223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29151-68CA-6E4A-AD9A-CB7D5E303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DE12C-6529-6042-ADF7-559E4DA32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80AC0-D4FA-D541-A082-77F2310FB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C96BE0-BCA5-664D-A1B2-4775610B3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68B4BA-6388-1043-9727-28F8DA8F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5B729F-43F5-5B44-9F78-D56D72F62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C0854A-BA10-BA48-A0FE-BCC1CDD84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939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670F5-0153-0B4F-88DD-2886F7B48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4C405A-3044-FC46-AA45-07742FC19E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9BF5E-8F4C-1744-BB20-E0677D724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F97008-AA75-AD4A-9E48-3FF3BB402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61B8E-259E-6543-836E-064B4BCD9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4453E0-DDFE-3542-9E60-C2695B3BC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79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56CDA7-463D-8944-8133-3E4CE96F8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F611B7-DFA3-CE4F-B933-2F7856C35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2D80A-DD32-9C4F-AC57-2F2A394446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594A47-93FF-DA49-A35C-493E4407ED59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E1C77-6F54-7E4C-B4A4-1940BD7E43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7BC2B-9673-1342-B40D-9DA3EDE4B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A91D0-574D-2A4E-B6F5-395737626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77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cs.toronto.edu/~hinton/science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A7BDC-F310-1842-960E-2340875A6B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Autoencoders and Representations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850F8-0C50-4248-84CE-AB69FDE76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5</a:t>
            </a:r>
          </a:p>
        </p:txBody>
      </p:sp>
    </p:spTree>
    <p:extLst>
      <p:ext uri="{BB962C8B-B14F-4D97-AF65-F5344CB8AC3E}">
        <p14:creationId xmlns:p14="http://schemas.microsoft.com/office/powerpoint/2010/main" val="4182056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F94D3-129D-0E49-AB3F-35D65B880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discussion about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477FE-4689-6C40-932A-F3F43F358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Previously, there was a question about cases where different noise distributions were more appropriate than Gaussian noise</a:t>
            </a:r>
          </a:p>
          <a:p>
            <a:r>
              <a:rPr lang="en-US" dirty="0"/>
              <a:t>Modeling number of days a student missed school</a:t>
            </a:r>
          </a:p>
          <a:p>
            <a:pPr lvl="1"/>
            <a:r>
              <a:rPr lang="en-US" dirty="0"/>
              <a:t>Many students will have 0 days off, some will have multiple</a:t>
            </a:r>
          </a:p>
          <a:p>
            <a:pPr lvl="1"/>
            <a:r>
              <a:rPr lang="en-US" dirty="0"/>
              <a:t>Noise distribution is different for those two different groups</a:t>
            </a:r>
          </a:p>
          <a:p>
            <a:r>
              <a:rPr lang="en-US" dirty="0"/>
              <a:t>Modeling the mass of a molecule</a:t>
            </a:r>
          </a:p>
          <a:p>
            <a:pPr lvl="1"/>
            <a:r>
              <a:rPr lang="en-US" dirty="0"/>
              <a:t>Depending on the isotopes of the atoms, different patterns of molecule weight will exist</a:t>
            </a:r>
          </a:p>
          <a:p>
            <a:r>
              <a:rPr lang="en-US" dirty="0"/>
              <a:t>Voxel intensity in MRI</a:t>
            </a:r>
          </a:p>
          <a:p>
            <a:pPr lvl="1"/>
            <a:r>
              <a:rPr lang="en-US" dirty="0"/>
              <a:t>Noise is Rician parameterized by the true intensity of that location</a:t>
            </a:r>
          </a:p>
        </p:txBody>
      </p:sp>
    </p:spTree>
    <p:extLst>
      <p:ext uri="{BB962C8B-B14F-4D97-AF65-F5344CB8AC3E}">
        <p14:creationId xmlns:p14="http://schemas.microsoft.com/office/powerpoint/2010/main" val="467875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589F6-80B2-4547-8A53-29FB0867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Greedy Layer-Wise Training and Stacked Autoencoders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DBE55-AAC1-1643-9555-EEA4E1EC9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14284" cy="4351338"/>
          </a:xfrm>
        </p:spPr>
        <p:txBody>
          <a:bodyPr/>
          <a:lstStyle/>
          <a:p>
            <a:r>
              <a:rPr lang="en-US" dirty="0"/>
              <a:t>Train one autoencoder, then train a second on the representation learned by the first,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”Original” deep learning paper used this technique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3D853C-1AD0-9A46-B4C2-692BF5A74E63}"/>
              </a:ext>
            </a:extLst>
          </p:cNvPr>
          <p:cNvSpPr/>
          <p:nvPr/>
        </p:nvSpPr>
        <p:spPr>
          <a:xfrm>
            <a:off x="0" y="6444420"/>
            <a:ext cx="47818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https://www.cs.toronto.edu/~hinton/science.pdf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36FF54-9A91-6A4F-AB8B-2DB5C2CB2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2484" y="1027906"/>
            <a:ext cx="6674174" cy="541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546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13E73-0FF3-394F-BD58-5220737CD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Decreasing the Dimensionality of Data with Neural Networks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29DEB6-135E-294E-9CDF-B3818B351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1879" y="2037098"/>
            <a:ext cx="8848241" cy="4623129"/>
          </a:xfrm>
        </p:spPr>
      </p:pic>
    </p:spTree>
    <p:extLst>
      <p:ext uri="{BB962C8B-B14F-4D97-AF65-F5344CB8AC3E}">
        <p14:creationId xmlns:p14="http://schemas.microsoft.com/office/powerpoint/2010/main" val="2511606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0F50E-C4D6-1E4B-BB86-85CC59346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Autoencoders?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93F7A-0A06-344B-984B-484384ADC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many cases the amount of true variation in some data is less than the number of input features</a:t>
            </a:r>
          </a:p>
          <a:p>
            <a:pPr lvl="1"/>
            <a:r>
              <a:rPr lang="en-US" dirty="0"/>
              <a:t>In images if one pixel were removed, it would be easy to guess what the value should be</a:t>
            </a:r>
          </a:p>
          <a:p>
            <a:r>
              <a:rPr lang="en-US" dirty="0"/>
              <a:t>Often times the amount of unlabeled data available significantly outpaces the amount of labeled data</a:t>
            </a:r>
          </a:p>
          <a:p>
            <a:pPr lvl="1"/>
            <a:r>
              <a:rPr lang="en-US" dirty="0"/>
              <a:t>Autoencoders do not rely on labels and can learn from unlabeled data</a:t>
            </a:r>
          </a:p>
          <a:p>
            <a:pPr lvl="1"/>
            <a:r>
              <a:rPr lang="en-US" dirty="0"/>
              <a:t>Training off of a smaller representation on the labeled examples may then outperform training a larger network off of just the labeled cases</a:t>
            </a:r>
          </a:p>
        </p:txBody>
      </p:sp>
    </p:spTree>
    <p:extLst>
      <p:ext uri="{BB962C8B-B14F-4D97-AF65-F5344CB8AC3E}">
        <p14:creationId xmlns:p14="http://schemas.microsoft.com/office/powerpoint/2010/main" val="1159310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A513D-EF50-7F4A-9A4C-AD9569F10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 as Representation Learners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33757-AA7C-5741-9304-9076E6DB0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output of any layer of a neural network can be thought of as a new representation of the data</a:t>
            </a:r>
          </a:p>
          <a:p>
            <a:r>
              <a:rPr lang="en-US" dirty="0"/>
              <a:t>Each layer of a network transforms the data to a new representation leading to the final task</a:t>
            </a:r>
          </a:p>
          <a:p>
            <a:r>
              <a:rPr lang="en-US" dirty="0"/>
              <a:t>Depending on the task and constraints, the nature of each representation can change</a:t>
            </a:r>
          </a:p>
          <a:p>
            <a:pPr lvl="1"/>
            <a:r>
              <a:rPr lang="en-US" dirty="0"/>
              <a:t>Different loss functions product different results – cross entropy vs accuracy</a:t>
            </a:r>
          </a:p>
          <a:p>
            <a:pPr lvl="1"/>
            <a:r>
              <a:rPr lang="en-US" dirty="0"/>
              <a:t>Sparsity constraints</a:t>
            </a:r>
          </a:p>
          <a:p>
            <a:pPr lvl="1"/>
            <a:r>
              <a:rPr lang="en-US" dirty="0"/>
              <a:t>Independent features</a:t>
            </a:r>
          </a:p>
          <a:p>
            <a:pPr lvl="1"/>
            <a:r>
              <a:rPr lang="en-US" dirty="0"/>
              <a:t>Dropout – coexisting features</a:t>
            </a:r>
          </a:p>
        </p:txBody>
      </p:sp>
    </p:spTree>
    <p:extLst>
      <p:ext uri="{BB962C8B-B14F-4D97-AF65-F5344CB8AC3E}">
        <p14:creationId xmlns:p14="http://schemas.microsoft.com/office/powerpoint/2010/main" val="1948754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FF321-9F8E-FF4E-BA01-7BC31ACF5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Representation Learning - Inception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4FC603-F491-AA4F-9FCD-7A6FCD89E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65724" y="2217656"/>
            <a:ext cx="11060551" cy="3051768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C4B53BD2-92F6-FE4C-B71D-44A11CD96183}"/>
              </a:ext>
            </a:extLst>
          </p:cNvPr>
          <p:cNvSpPr/>
          <p:nvPr/>
        </p:nvSpPr>
        <p:spPr>
          <a:xfrm rot="18510171">
            <a:off x="5096358" y="5447035"/>
            <a:ext cx="1999281" cy="7749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3EABBB03-1FAD-5B40-9E4B-F271D2ACEADF}"/>
              </a:ext>
            </a:extLst>
          </p:cNvPr>
          <p:cNvSpPr/>
          <p:nvPr/>
        </p:nvSpPr>
        <p:spPr>
          <a:xfrm rot="18510171">
            <a:off x="7398724" y="5072492"/>
            <a:ext cx="1999281" cy="7749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77B35CCB-90BD-0240-932B-CA6104D431CD}"/>
              </a:ext>
            </a:extLst>
          </p:cNvPr>
          <p:cNvSpPr/>
          <p:nvPr/>
        </p:nvSpPr>
        <p:spPr>
          <a:xfrm rot="18510171">
            <a:off x="9475451" y="4048982"/>
            <a:ext cx="1999281" cy="7749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48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2FECD-64E6-2441-BDC0-4235873A1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Representation Learning – Word Embeddings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FAD6CF-C2CB-2140-8C2D-3378039261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733"/>
          <a:stretch/>
        </p:blipFill>
        <p:spPr>
          <a:xfrm>
            <a:off x="2279542" y="1690688"/>
            <a:ext cx="7174424" cy="390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855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206F4-B722-9E43-8527-DA869A929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Failures of Representation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63549A-0F4E-9044-844D-7E6F9424C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561" y="1929324"/>
            <a:ext cx="8027368" cy="427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91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53358-3A14-694B-AADA-793D244F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Autoencoder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1D8446-CD42-1246-A941-1991EE5D61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310809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Neural network trained copy its input to its output</a:t>
                </a:r>
              </a:p>
              <a:p>
                <a:r>
                  <a:rPr lang="en-US" dirty="0"/>
                  <a:t>Divided into two pieces</a:t>
                </a:r>
              </a:p>
              <a:p>
                <a:pPr lvl="1"/>
                <a:r>
                  <a:rPr lang="en-US" b="0" dirty="0"/>
                  <a:t>Encoder -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Decoder -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Learns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Trained like a normal neural network</a:t>
                </a:r>
              </a:p>
              <a:p>
                <a:r>
                  <a:rPr lang="en-US" dirty="0"/>
                  <a:t>Considered a form of unsupervised learning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1D8446-CD42-1246-A941-1991EE5D61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310809" cy="4351338"/>
              </a:xfrm>
              <a:blipFill>
                <a:blip r:embed="rId2"/>
                <a:stretch>
                  <a:fillRect l="-1909" t="-3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D307CCD7-5FC5-2F49-A91E-586475217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743" y="1690688"/>
            <a:ext cx="4639522" cy="421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84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53358-3A14-694B-AADA-793D244F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Restricting Autoencoders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1D8446-CD42-1246-A941-1991EE5D61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310809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If the dimension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is equal to or greater than or equal to the size of the input,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, then it will learn the identity function</a:t>
                </a:r>
              </a:p>
              <a:p>
                <a:r>
                  <a:rPr lang="en-US" dirty="0"/>
                  <a:t>In general we are not interested in the output of the model, but instead the output of the hidden layer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Several methods are used to create a more interesting output from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01D8446-CD42-1246-A941-1991EE5D61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310809" cy="4351338"/>
              </a:xfrm>
              <a:blipFill>
                <a:blip r:embed="rId2"/>
                <a:stretch>
                  <a:fillRect l="-1909" t="-3509" r="-2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D307CCD7-5FC5-2F49-A91E-586475217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743" y="1690688"/>
            <a:ext cx="4639522" cy="421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588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79A62-4F07-DF48-9442-65E111C24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Reconstruction Error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E27B1F-5D9C-004C-A603-F08712950E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Error “reconstructing” the input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Special name for the error in autoencoders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E27B1F-5D9C-004C-A603-F08712950E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1720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FC482-5980-9641-AA0E-A22B96124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(PCA)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6BD1E-FFE2-FD40-BDDD-74AA7350DA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8217" cy="4351338"/>
          </a:xfrm>
        </p:spPr>
        <p:txBody>
          <a:bodyPr/>
          <a:lstStyle/>
          <a:p>
            <a:r>
              <a:rPr lang="en-US" dirty="0"/>
              <a:t>When the encoder and decoder a linear functions and the loss function is mean squared error</a:t>
            </a:r>
          </a:p>
          <a:p>
            <a:r>
              <a:rPr lang="en-US" dirty="0"/>
              <a:t>Learns the principal subspace of the data</a:t>
            </a:r>
          </a:p>
          <a:p>
            <a:pPr lvl="1"/>
            <a:r>
              <a:rPr lang="en-US" dirty="0"/>
              <a:t>Direction of maximal covariance</a:t>
            </a:r>
          </a:p>
          <a:p>
            <a:r>
              <a:rPr lang="en-US" dirty="0"/>
              <a:t>Useful method when relationships are linear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7FB635-4E5D-854E-BB05-383781EB67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41" t="8502" r="6908" b="6473"/>
          <a:stretch/>
        </p:blipFill>
        <p:spPr>
          <a:xfrm>
            <a:off x="7116417" y="1525450"/>
            <a:ext cx="4883556" cy="492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857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3FA1B-07C6-C042-B8C5-93DD7890E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Undercomplete Autoencoders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26D686-B5F9-BA41-B770-D528AE96FE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Constrain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 to a smaller size than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Process is learning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, then the autoencoder will learn a representation that contains as much information from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as possible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26D686-B5F9-BA41-B770-D528AE96FE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2384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63224-CB22-ED4C-8C0F-A0B700B59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Regularized Autoencoders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A663E-E8C7-A04E-9805-002969DDC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Autoencoders with hidden size greater than or equal to the input are possible</a:t>
            </a:r>
          </a:p>
          <a:p>
            <a:pPr lvl="1"/>
            <a:r>
              <a:rPr lang="en-US" dirty="0"/>
              <a:t>The size of the hidden layer is the capacity of the model</a:t>
            </a:r>
          </a:p>
          <a:p>
            <a:r>
              <a:rPr lang="en-US" dirty="0"/>
              <a:t>By adding regularization to the weights of the hidden layers, the hidden representations can learn interesting 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3225774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8732-44D8-894E-9A33-A9ABA183D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Sparse Autoencoders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B0D6E8-1CB6-F44A-B507-2A775BBFCD8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Add a sparsity penalty to the reconstruction error to form the regularized loss function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Sparsity penalty typically only applied to weights of the encoder function</a:t>
                </a:r>
              </a:p>
              <a:p>
                <a:pPr lvl="1"/>
                <a:r>
                  <a:rPr lang="en-US" dirty="0"/>
                  <a:t>Weights of the decoder function are generally less interesting</a:t>
                </a:r>
              </a:p>
              <a:p>
                <a:pPr lvl="1"/>
                <a:r>
                  <a:rPr lang="en-US" dirty="0"/>
                  <a:t>Weights of decoder are also a function of the weights of the encoder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B0D6E8-1CB6-F44A-B507-2A775BBFCD8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1775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45A9-A46A-9D4D-BE03-1B7DB94D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 Autoencoder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1E92E5-2B07-D44C-A9FB-3AB9D3A842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833730" cy="4351338"/>
              </a:xfrm>
            </p:spPr>
            <p:txBody>
              <a:bodyPr/>
              <a:lstStyle/>
              <a:p>
                <a:r>
                  <a:rPr lang="en-US" dirty="0"/>
                  <a:t>Add noise to the input, train the autoencoder to predict the “clean” input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</m:d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1E92E5-2B07-D44C-A9FB-3AB9D3A842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833730" cy="4351338"/>
              </a:xfrm>
              <a:blipFill>
                <a:blip r:embed="rId2"/>
                <a:stretch>
                  <a:fillRect l="-2094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3FC3DF2-F131-8F45-A40C-B2D4E4A6A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930" y="1690688"/>
            <a:ext cx="6233183" cy="424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874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1378</TotalTime>
  <Words>660</Words>
  <Application>Microsoft Macintosh PowerPoint</Application>
  <PresentationFormat>Widescreen</PresentationFormat>
  <Paragraphs>71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Autoencoders and Representations</vt:lpstr>
      <vt:lpstr>Autoencoder</vt:lpstr>
      <vt:lpstr>Restricting Autoencoders</vt:lpstr>
      <vt:lpstr>Reconstruction Error</vt:lpstr>
      <vt:lpstr>Principal Component Analysis (PCA)</vt:lpstr>
      <vt:lpstr>Undercomplete Autoencoders</vt:lpstr>
      <vt:lpstr>Regularized Autoencoders</vt:lpstr>
      <vt:lpstr>Sparse Autoencoders</vt:lpstr>
      <vt:lpstr>Denoising Autoencoder</vt:lpstr>
      <vt:lpstr>Brief discussion about noise</vt:lpstr>
      <vt:lpstr>Greedy Layer-Wise Training and Stacked Autoencoders</vt:lpstr>
      <vt:lpstr>Decreasing the Dimensionality of Data with Neural Networks</vt:lpstr>
      <vt:lpstr>Why Autoencoders?</vt:lpstr>
      <vt:lpstr>Neural Networks as Representation Learners</vt:lpstr>
      <vt:lpstr>Examples of Representation Learning - Inception</vt:lpstr>
      <vt:lpstr>Examples of Representation Learning – Word Embeddings</vt:lpstr>
      <vt:lpstr>Failures of Representation Learning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Autoencoders and Representations</dc:title>
  <dc:creator>Microsoft Office User</dc:creator>
  <cp:lastModifiedBy>Microsoft Office User</cp:lastModifiedBy>
  <cp:revision>48</cp:revision>
  <dcterms:created xsi:type="dcterms:W3CDTF">2019-09-23T23:34:13Z</dcterms:created>
  <dcterms:modified xsi:type="dcterms:W3CDTF">2019-09-24T22:33:11Z</dcterms:modified>
</cp:coreProperties>
</file>

<file path=docProps/thumbnail.jpeg>
</file>